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38dad72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38dad72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7293317e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7293317e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7293317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7293317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7293317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7293317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7293317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7293317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7293317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7293317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7293317e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7293317e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7293317e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7293317e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7293317e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7293317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7293317e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7293317e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7293317e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7293317e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e6cf291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e6cf291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7293317e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7293317e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7293317e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7293317e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7293317e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7293317e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7293317e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7293317e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7293317e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7293317e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7293317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7293317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7293317e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7293317e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293317e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7293317e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7293317e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7293317e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7293317e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7293317e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40bff5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40bff5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7293317e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7293317e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7293317e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7293317e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7293317e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7293317e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7293317e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7293317e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7293317e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7293317e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7293317e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7293317e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7293317e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7293317e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7293317e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7293317e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729331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729331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293317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7293317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7293317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7293317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7293317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7293317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78D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swald"/>
              <a:buNone/>
              <a:defRPr b="1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swald"/>
              <a:buNone/>
              <a:defRPr b="1" sz="4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swald"/>
              <a:buChar char="●"/>
              <a:defRPr sz="2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hyperlink" Target="https://dev.mysql.com/downloads/workbench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INSTALLING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0"/>
              <a:t>MYSQL &amp;</a:t>
            </a:r>
            <a:endParaRPr sz="1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WORKBENCH</a:t>
            </a:r>
            <a:endParaRPr sz="9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Product: MySQL Workbench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6405" l="16105" r="14947" t="10628"/>
          <a:stretch/>
        </p:blipFill>
        <p:spPr>
          <a:xfrm>
            <a:off x="1491295" y="670925"/>
            <a:ext cx="5946401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3"/>
          <p:cNvCxnSpPr/>
          <p:nvPr/>
        </p:nvCxnSpPr>
        <p:spPr>
          <a:xfrm rot="10800000">
            <a:off x="4046474" y="27915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3"/>
          <p:cNvCxnSpPr/>
          <p:nvPr/>
        </p:nvCxnSpPr>
        <p:spPr>
          <a:xfrm rot="10800000">
            <a:off x="5306699" y="29835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3"/>
          <p:cNvCxnSpPr/>
          <p:nvPr/>
        </p:nvCxnSpPr>
        <p:spPr>
          <a:xfrm flipH="1">
            <a:off x="6542999" y="4478800"/>
            <a:ext cx="455100" cy="51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6302" l="16079" r="14878" t="10772"/>
          <a:stretch/>
        </p:blipFill>
        <p:spPr>
          <a:xfrm>
            <a:off x="1500675" y="670800"/>
            <a:ext cx="5958065" cy="44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3560875" y="2247325"/>
            <a:ext cx="3038400" cy="22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4"/>
          <p:cNvCxnSpPr/>
          <p:nvPr/>
        </p:nvCxnSpPr>
        <p:spPr>
          <a:xfrm flipH="1">
            <a:off x="6406425" y="4478800"/>
            <a:ext cx="455100" cy="51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Standalone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6464" l="16177" r="14980" t="10768"/>
          <a:stretch/>
        </p:blipFill>
        <p:spPr>
          <a:xfrm>
            <a:off x="1498450" y="670925"/>
            <a:ext cx="5952362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5"/>
          <p:cNvCxnSpPr/>
          <p:nvPr/>
        </p:nvCxnSpPr>
        <p:spPr>
          <a:xfrm rot="10800000">
            <a:off x="3757500" y="14961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and Networking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6217" l="15868" r="14716" t="10435"/>
          <a:stretch/>
        </p:blipFill>
        <p:spPr>
          <a:xfrm>
            <a:off x="1500581" y="670925"/>
            <a:ext cx="5960016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6"/>
          <p:cNvCxnSpPr/>
          <p:nvPr/>
        </p:nvCxnSpPr>
        <p:spPr>
          <a:xfrm flipH="1">
            <a:off x="6406425" y="4478800"/>
            <a:ext cx="455100" cy="51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Method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6214" l="15987" r="14712" t="10811"/>
          <a:stretch/>
        </p:blipFill>
        <p:spPr>
          <a:xfrm>
            <a:off x="1430740" y="670925"/>
            <a:ext cx="5977037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7"/>
          <p:cNvCxnSpPr/>
          <p:nvPr/>
        </p:nvCxnSpPr>
        <p:spPr>
          <a:xfrm rot="10800000">
            <a:off x="3757500" y="14961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Accounts and Roles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6029" l="15869" r="14830" t="10810"/>
          <a:stretch/>
        </p:blipFill>
        <p:spPr>
          <a:xfrm>
            <a:off x="443998" y="670925"/>
            <a:ext cx="5963450" cy="447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6519200" y="1020775"/>
            <a:ext cx="2244000" cy="21999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Don't forget the root password!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1" name="Google Shape;161;p28"/>
          <p:cNvCxnSpPr/>
          <p:nvPr/>
        </p:nvCxnSpPr>
        <p:spPr>
          <a:xfrm rot="10800000">
            <a:off x="4572000" y="206590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Server at System Startup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6214" l="16105" r="14714" t="10811"/>
          <a:stretch/>
        </p:blipFill>
        <p:spPr>
          <a:xfrm>
            <a:off x="1591979" y="670925"/>
            <a:ext cx="5966820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9"/>
          <p:cNvCxnSpPr/>
          <p:nvPr/>
        </p:nvCxnSpPr>
        <p:spPr>
          <a:xfrm rot="10800000">
            <a:off x="4440950" y="24170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Start/Stop Server in Services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10459" l="16650" r="12195" t="12002"/>
          <a:stretch/>
        </p:blipFill>
        <p:spPr>
          <a:xfrm>
            <a:off x="1266450" y="670925"/>
            <a:ext cx="6566904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30"/>
          <p:cNvCxnSpPr/>
          <p:nvPr/>
        </p:nvCxnSpPr>
        <p:spPr>
          <a:xfrm rot="10800000">
            <a:off x="2605125" y="20530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0"/>
          <p:cNvCxnSpPr/>
          <p:nvPr/>
        </p:nvCxnSpPr>
        <p:spPr>
          <a:xfrm rot="10800000">
            <a:off x="5028575" y="40254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macOS</a:t>
            </a:r>
            <a:endParaRPr sz="13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MySQL Community Server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5483" l="0" r="35471" t="3574"/>
          <a:stretch/>
        </p:blipFill>
        <p:spPr>
          <a:xfrm>
            <a:off x="1553875" y="670925"/>
            <a:ext cx="4799347" cy="4227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2"/>
          <p:cNvCxnSpPr/>
          <p:nvPr/>
        </p:nvCxnSpPr>
        <p:spPr>
          <a:xfrm rot="10800000">
            <a:off x="5863250" y="35506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32"/>
          <p:cNvCxnSpPr/>
          <p:nvPr/>
        </p:nvCxnSpPr>
        <p:spPr>
          <a:xfrm rot="10800000">
            <a:off x="2398500" y="27335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72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Thanks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28143" l="0" r="47575" t="3545"/>
          <a:stretch/>
        </p:blipFill>
        <p:spPr>
          <a:xfrm>
            <a:off x="1752600" y="670925"/>
            <a:ext cx="5492218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3"/>
          <p:cNvCxnSpPr/>
          <p:nvPr/>
        </p:nvCxnSpPr>
        <p:spPr>
          <a:xfrm flipH="1">
            <a:off x="3818825" y="4510475"/>
            <a:ext cx="455100" cy="51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the Downloaded DMG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22457" l="33197" r="17859" t="8926"/>
          <a:stretch/>
        </p:blipFill>
        <p:spPr>
          <a:xfrm>
            <a:off x="1870350" y="670925"/>
            <a:ext cx="5104462" cy="447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4"/>
          <p:cNvCxnSpPr/>
          <p:nvPr/>
        </p:nvCxnSpPr>
        <p:spPr>
          <a:xfrm rot="10800000">
            <a:off x="3150250" y="13487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the PKG to Install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38306" l="16654" r="29881" t="13846"/>
          <a:stretch/>
        </p:blipFill>
        <p:spPr>
          <a:xfrm>
            <a:off x="1294525" y="940775"/>
            <a:ext cx="6719774" cy="3758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5"/>
          <p:cNvCxnSpPr/>
          <p:nvPr/>
        </p:nvCxnSpPr>
        <p:spPr>
          <a:xfrm rot="10800000">
            <a:off x="2352200" y="16931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Have to Give Permissions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53385" l="36559" r="36325" t="21229"/>
          <a:stretch/>
        </p:blipFill>
        <p:spPr>
          <a:xfrm>
            <a:off x="2328222" y="1320600"/>
            <a:ext cx="4435999" cy="259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6"/>
          <p:cNvCxnSpPr/>
          <p:nvPr/>
        </p:nvCxnSpPr>
        <p:spPr>
          <a:xfrm rot="10800000">
            <a:off x="6402525" y="36119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Security in System Preferences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18460" l="50788" r="6134" t="10151"/>
          <a:stretch/>
        </p:blipFill>
        <p:spPr>
          <a:xfrm>
            <a:off x="2348650" y="670800"/>
            <a:ext cx="4318474" cy="447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7"/>
          <p:cNvCxnSpPr/>
          <p:nvPr/>
        </p:nvCxnSpPr>
        <p:spPr>
          <a:xfrm rot="10800000">
            <a:off x="5199725" y="13962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Anyway</a:t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33227" l="50884" r="5944" t="10156"/>
          <a:stretch/>
        </p:blipFill>
        <p:spPr>
          <a:xfrm>
            <a:off x="1797525" y="670800"/>
            <a:ext cx="5457204" cy="447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8"/>
          <p:cNvCxnSpPr/>
          <p:nvPr/>
        </p:nvCxnSpPr>
        <p:spPr>
          <a:xfrm rot="10800000">
            <a:off x="6679475" y="40075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33935" l="30031" r="29883" t="20465"/>
          <a:stretch/>
        </p:blipFill>
        <p:spPr>
          <a:xfrm>
            <a:off x="1665550" y="854600"/>
            <a:ext cx="5553526" cy="3948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9"/>
          <p:cNvCxnSpPr/>
          <p:nvPr/>
        </p:nvCxnSpPr>
        <p:spPr>
          <a:xfrm rot="10800000">
            <a:off x="6062250" y="23300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for All Users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33847" l="29923" r="29883" t="20614"/>
          <a:stretch/>
        </p:blipFill>
        <p:spPr>
          <a:xfrm>
            <a:off x="1885651" y="1060350"/>
            <a:ext cx="5103950" cy="361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/>
          <p:nvPr/>
        </p:nvCxnSpPr>
        <p:spPr>
          <a:xfrm rot="10800000">
            <a:off x="4661625" y="238540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Need to Provide Credentials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33690" l="29926" r="29785" t="20464"/>
          <a:stretch/>
        </p:blipFill>
        <p:spPr>
          <a:xfrm>
            <a:off x="691950" y="900050"/>
            <a:ext cx="5467349" cy="38884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/>
          <p:nvPr/>
        </p:nvSpPr>
        <p:spPr>
          <a:xfrm>
            <a:off x="3034141" y="1966391"/>
            <a:ext cx="13056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1"/>
          <p:cNvCxnSpPr/>
          <p:nvPr/>
        </p:nvCxnSpPr>
        <p:spPr>
          <a:xfrm rot="10800000">
            <a:off x="4251625" y="28443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41"/>
          <p:cNvSpPr/>
          <p:nvPr/>
        </p:nvSpPr>
        <p:spPr>
          <a:xfrm>
            <a:off x="6519200" y="868375"/>
            <a:ext cx="2244000" cy="21999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This is your laptop's password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3">
            <a:alphaModFix/>
          </a:blip>
          <a:srcRect b="33689" l="29923" r="29786" t="20616"/>
          <a:stretch/>
        </p:blipFill>
        <p:spPr>
          <a:xfrm>
            <a:off x="1619550" y="907950"/>
            <a:ext cx="5666350" cy="401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42"/>
          <p:cNvCxnSpPr/>
          <p:nvPr/>
        </p:nvCxnSpPr>
        <p:spPr>
          <a:xfrm rot="10800000">
            <a:off x="6632000" y="469600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Download the MySQL Community Server and Workbench from:</a:t>
            </a:r>
            <a:endParaRPr sz="43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3"/>
              </a:rPr>
              <a:t>MySQL Community Server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4"/>
              </a:rPr>
              <a:t>MySQL Workbench</a:t>
            </a:r>
            <a:endParaRPr sz="3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33690" l="29926" r="29785" t="20464"/>
          <a:stretch/>
        </p:blipFill>
        <p:spPr>
          <a:xfrm>
            <a:off x="1721522" y="976250"/>
            <a:ext cx="5428375" cy="386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3"/>
          <p:cNvCxnSpPr/>
          <p:nvPr/>
        </p:nvCxnSpPr>
        <p:spPr>
          <a:xfrm rot="10800000">
            <a:off x="5650775" y="27810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Password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33843" l="29922" r="29886" t="20465"/>
          <a:stretch/>
        </p:blipFill>
        <p:spPr>
          <a:xfrm>
            <a:off x="1758177" y="900050"/>
            <a:ext cx="5460026" cy="3879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4"/>
          <p:cNvCxnSpPr/>
          <p:nvPr/>
        </p:nvCxnSpPr>
        <p:spPr>
          <a:xfrm rot="10800000">
            <a:off x="5017725" y="17602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/>
          <p:cNvPicPr preferRelativeResize="0"/>
          <p:nvPr/>
        </p:nvPicPr>
        <p:blipFill rotWithShape="1">
          <a:blip r:embed="rId3">
            <a:alphaModFix/>
          </a:blip>
          <a:srcRect b="33957" l="29926" r="29785" t="20615"/>
          <a:stretch/>
        </p:blipFill>
        <p:spPr>
          <a:xfrm>
            <a:off x="477725" y="907950"/>
            <a:ext cx="5681578" cy="400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5"/>
          <p:cNvCxnSpPr/>
          <p:nvPr/>
        </p:nvCxnSpPr>
        <p:spPr>
          <a:xfrm rot="10800000">
            <a:off x="3178375" y="210052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Forget the Root Password!</a:t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6519200" y="868375"/>
            <a:ext cx="2460600" cy="21999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Oswald"/>
                <a:ea typeface="Oswald"/>
                <a:cs typeface="Oswald"/>
                <a:sym typeface="Oswald"/>
              </a:rPr>
              <a:t>Don't forget this password!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3">
            <a:alphaModFix/>
          </a:blip>
          <a:srcRect b="34000" l="30024" r="29782" t="20924"/>
          <a:stretch/>
        </p:blipFill>
        <p:spPr>
          <a:xfrm>
            <a:off x="1497925" y="823325"/>
            <a:ext cx="5969002" cy="418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6"/>
          <p:cNvCxnSpPr/>
          <p:nvPr/>
        </p:nvCxnSpPr>
        <p:spPr>
          <a:xfrm rot="10800000">
            <a:off x="6814000" y="43636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MySQL in System Preferences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439" y="457200"/>
            <a:ext cx="495912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7"/>
          <p:cNvCxnSpPr/>
          <p:nvPr/>
        </p:nvCxnSpPr>
        <p:spPr>
          <a:xfrm flipH="1">
            <a:off x="3870425" y="4186025"/>
            <a:ext cx="505500" cy="4122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Start/Stop Server Manually/Auto</a:t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935"/>
            <a:ext cx="9143999" cy="4994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8"/>
          <p:cNvCxnSpPr/>
          <p:nvPr/>
        </p:nvCxnSpPr>
        <p:spPr>
          <a:xfrm rot="10800000">
            <a:off x="6943550" y="251200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8"/>
          <p:cNvCxnSpPr/>
          <p:nvPr/>
        </p:nvCxnSpPr>
        <p:spPr>
          <a:xfrm rot="10800000">
            <a:off x="2582575" y="36060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Client/Server Architecture</a:t>
            </a:r>
            <a:endParaRPr b="0"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     MySQL Workbench							Data </a:t>
            </a:r>
            <a:r>
              <a:rPr lang="en" sz="3000">
                <a:solidFill>
                  <a:schemeClr val="dk1"/>
                </a:solidFill>
              </a:rPr>
              <a:t>Files</a:t>
            </a:r>
            <a:endParaRPr sz="3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      (Database Client)</a:t>
            </a:r>
            <a:endParaRPr sz="3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024" y="1930400"/>
            <a:ext cx="1383999" cy="19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74" y="1832125"/>
            <a:ext cx="2964477" cy="215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5506625" y="1930400"/>
            <a:ext cx="1479750" cy="19537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MySQL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Server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7613550" y="1930475"/>
            <a:ext cx="1383900" cy="19539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011010010011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010100010101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101110101001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101010100011</a:t>
            </a:r>
            <a:endParaRPr/>
          </a:p>
        </p:txBody>
      </p:sp>
      <p:cxnSp>
        <p:nvCxnSpPr>
          <p:cNvPr id="79" name="Google Shape;79;p17"/>
          <p:cNvCxnSpPr>
            <a:stCxn id="75" idx="3"/>
            <a:endCxn id="76" idx="1"/>
          </p:cNvCxnSpPr>
          <p:nvPr/>
        </p:nvCxnSpPr>
        <p:spPr>
          <a:xfrm>
            <a:off x="1236975" y="2907275"/>
            <a:ext cx="65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" name="Google Shape;80;p17"/>
          <p:cNvCxnSpPr>
            <a:stCxn id="76" idx="3"/>
            <a:endCxn id="77" idx="2"/>
          </p:cNvCxnSpPr>
          <p:nvPr/>
        </p:nvCxnSpPr>
        <p:spPr>
          <a:xfrm>
            <a:off x="4857752" y="2907274"/>
            <a:ext cx="64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" name="Google Shape;81;p17"/>
          <p:cNvCxnSpPr>
            <a:stCxn id="77" idx="4"/>
            <a:endCxn id="78" idx="1"/>
          </p:cNvCxnSpPr>
          <p:nvPr/>
        </p:nvCxnSpPr>
        <p:spPr>
          <a:xfrm>
            <a:off x="6986375" y="2907275"/>
            <a:ext cx="6273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WINDOWS</a:t>
            </a:r>
            <a:endParaRPr sz="1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MySQL Community Server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8462" l="16659" r="16512" t="9536"/>
          <a:stretch/>
        </p:blipFill>
        <p:spPr>
          <a:xfrm>
            <a:off x="1642458" y="670925"/>
            <a:ext cx="5761246" cy="4418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9"/>
          <p:cNvCxnSpPr/>
          <p:nvPr/>
        </p:nvCxnSpPr>
        <p:spPr>
          <a:xfrm rot="10800000">
            <a:off x="7018850" y="4043550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Thanks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6215" l="16936" r="16254" t="9672"/>
          <a:stretch/>
        </p:blipFill>
        <p:spPr>
          <a:xfrm>
            <a:off x="1662925" y="670925"/>
            <a:ext cx="5684083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0"/>
          <p:cNvCxnSpPr/>
          <p:nvPr/>
        </p:nvCxnSpPr>
        <p:spPr>
          <a:xfrm>
            <a:off x="1414675" y="4293000"/>
            <a:ext cx="411600" cy="585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Choose Setup Type: Custom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6154" l="15788" r="14689" t="10456"/>
          <a:stretch/>
        </p:blipFill>
        <p:spPr>
          <a:xfrm>
            <a:off x="1563075" y="670800"/>
            <a:ext cx="5966359" cy="447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1"/>
          <p:cNvCxnSpPr/>
          <p:nvPr/>
        </p:nvCxnSpPr>
        <p:spPr>
          <a:xfrm rot="10800000">
            <a:off x="3568725" y="40672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 Product: MySQL Server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6026" l="16250" r="15270" t="10626"/>
          <a:stretch/>
        </p:blipFill>
        <p:spPr>
          <a:xfrm>
            <a:off x="1622175" y="670925"/>
            <a:ext cx="5879426" cy="4472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2"/>
          <p:cNvCxnSpPr/>
          <p:nvPr/>
        </p:nvCxnSpPr>
        <p:spPr>
          <a:xfrm rot="10800000">
            <a:off x="4374025" y="23738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22"/>
          <p:cNvCxnSpPr/>
          <p:nvPr/>
        </p:nvCxnSpPr>
        <p:spPr>
          <a:xfrm rot="10800000">
            <a:off x="5381025" y="2947775"/>
            <a:ext cx="433500" cy="57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